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67" r:id="rId6"/>
    <p:sldId id="266" r:id="rId7"/>
    <p:sldId id="259" r:id="rId8"/>
    <p:sldId id="268" r:id="rId9"/>
    <p:sldId id="262" r:id="rId10"/>
  </p:sldIdLst>
  <p:sldSz cx="12192000" cy="6858000"/>
  <p:notesSz cx="6858000" cy="9144000"/>
  <p:embeddedFontLst>
    <p:embeddedFont>
      <p:font typeface="나눔스퀘어_ac ExtraBold" panose="020B0600000101010101" pitchFamily="50" charset="-127"/>
      <p:bold r:id="rId12"/>
    </p:embeddedFont>
    <p:embeddedFont>
      <p:font typeface="나눔스퀘어_ac Light" panose="020B0600000101010101" pitchFamily="50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84"/>
    <p:restoredTop sz="94660"/>
  </p:normalViewPr>
  <p:slideViewPr>
    <p:cSldViewPr snapToGrid="0">
      <p:cViewPr>
        <p:scale>
          <a:sx n="66" d="100"/>
          <a:sy n="66" d="100"/>
        </p:scale>
        <p:origin x="-150" y="107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964" y="84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E99C08C4-ABFC-4246-9D78-73F6200BA507}" type="datetime1">
              <a:rPr lang="ko-KR" altLang="en-US"/>
              <a:pPr lvl="0">
                <a:defRPr lang="ko-KR" altLang="en-US"/>
              </a:pPr>
              <a:t>2021-04-29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DDDAD5F0-E7F6-40BE-88FE-2BB01C0BBDA6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DDDAD5F0-E7F6-40BE-88FE-2BB01C0BBDA6}" type="slidenum">
              <a:rPr lang="ko-KR" altLang="en-US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6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73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40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49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904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443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63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497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3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A8B20-230B-449E-A874-506EFC34ACF9}" type="datetimeFigureOut">
              <a:rPr lang="ko-KR" altLang="en-US" smtClean="0"/>
              <a:pPr/>
              <a:t>2021-04-29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23A0C-8593-4F33-8064-84CD54B0CF8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3480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b="1529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873071" y="720671"/>
            <a:ext cx="10445857" cy="55483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467214" y="2199198"/>
            <a:ext cx="9835706" cy="1938992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 lang="ko-KR" altLang="en-US"/>
            </a:pPr>
            <a:r>
              <a:rPr lang="en-US" altLang="ko-KR" sz="6000" dirty="0">
                <a:latin typeface="나눔스퀘어_ac ExtraBold"/>
                <a:ea typeface="나눔스퀘어_ac ExtraBold"/>
              </a:rPr>
              <a:t>Naïve Bayes Classification</a:t>
            </a:r>
          </a:p>
          <a:p>
            <a:pPr>
              <a:defRPr lang="ko-KR" altLang="en-US"/>
            </a:pPr>
            <a:r>
              <a:rPr lang="en-US" altLang="ko-KR" sz="6000" dirty="0">
                <a:latin typeface="나눔스퀘어_ac ExtraBold"/>
                <a:ea typeface="나눔스퀘어_ac ExtraBold"/>
              </a:rPr>
              <a:t>Cross-Validation 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75083" y="4504918"/>
            <a:ext cx="4443845" cy="707886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000" i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201714010 조수빈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57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407151" y="0"/>
            <a:ext cx="6784848" cy="6858000"/>
          </a:xfrm>
          <a:prstGeom prst="rect">
            <a:avLst/>
          </a:prstGeom>
          <a:solidFill>
            <a:srgbClr val="EEE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6784848" cy="6858000"/>
          </a:xfrm>
          <a:prstGeom prst="rect">
            <a:avLst/>
          </a:prstGeom>
          <a:solidFill>
            <a:srgbClr val="5057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9144000" y="1577756"/>
            <a:ext cx="971907" cy="572989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/>
                <a:ea typeface="나눔스퀘어 ExtraBold"/>
              </a:rPr>
              <a:t>목차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9444991" y="1239530"/>
            <a:ext cx="396510" cy="59541"/>
          </a:xfrm>
          <a:prstGeom prst="rect">
            <a:avLst/>
          </a:prstGeom>
          <a:solidFill>
            <a:srgbClr val="5057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214358" y="2787982"/>
            <a:ext cx="2961642" cy="40011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 dirty="0">
                <a:solidFill>
                  <a:schemeClr val="tx1"/>
                </a:solidFill>
                <a:latin typeface="나눔스퀘어_ac Light"/>
                <a:ea typeface="나눔스퀘어_ac Light"/>
              </a:rPr>
              <a:t>01</a:t>
            </a:r>
            <a:r>
              <a:rPr lang="ko-KR" altLang="en-US" sz="2000" dirty="0">
                <a:solidFill>
                  <a:schemeClr val="tx1"/>
                </a:solidFill>
                <a:latin typeface="나눔스퀘어_ac Light"/>
                <a:ea typeface="나눔스퀘어_ac Light"/>
              </a:rPr>
              <a:t> </a:t>
            </a:r>
            <a:r>
              <a:rPr lang="ko-KR" altLang="en-US" sz="2000" dirty="0" err="1">
                <a:latin typeface="나눔스퀘어_ac Light"/>
                <a:ea typeface="나눔스퀘어_ac Light"/>
              </a:rPr>
              <a:t>나이브</a:t>
            </a:r>
            <a:r>
              <a:rPr lang="ko-KR" altLang="en-US" sz="2000" dirty="0">
                <a:latin typeface="나눔스퀘어_ac Light"/>
                <a:ea typeface="나눔스퀘어_ac Light"/>
              </a:rPr>
              <a:t> </a:t>
            </a:r>
            <a:r>
              <a:rPr lang="ko-KR" altLang="en-US" sz="2000" dirty="0" err="1">
                <a:latin typeface="나눔스퀘어_ac Light"/>
                <a:ea typeface="나눔스퀘어_ac Light"/>
              </a:rPr>
              <a:t>베이즈</a:t>
            </a:r>
            <a:r>
              <a:rPr lang="ko-KR" altLang="en-US" sz="2000" dirty="0">
                <a:latin typeface="나눔스퀘어_ac Light"/>
                <a:ea typeface="나눔스퀘어_ac Light"/>
              </a:rPr>
              <a:t> </a:t>
            </a:r>
            <a:r>
              <a:rPr lang="ko-KR" altLang="en-US" sz="2000" b="0" i="0" dirty="0">
                <a:solidFill>
                  <a:schemeClr val="tx1"/>
                </a:solidFill>
                <a:latin typeface="나눔스퀘어_ac Light"/>
                <a:ea typeface="나눔스퀘어_ac Light"/>
              </a:rPr>
              <a:t>개념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88445" y="3600450"/>
            <a:ext cx="2761074" cy="40011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 dirty="0">
                <a:solidFill>
                  <a:schemeClr val="tx1"/>
                </a:solidFill>
                <a:latin typeface="나눔스퀘어_ac Light"/>
                <a:ea typeface="나눔스퀘어_ac Light"/>
              </a:rPr>
              <a:t>02</a:t>
            </a:r>
            <a:r>
              <a:rPr lang="en-US" altLang="ko-KR" sz="2000" dirty="0">
                <a:solidFill>
                  <a:schemeClr val="tx1"/>
                </a:solidFill>
                <a:latin typeface="나눔스퀘어_ac Light"/>
                <a:ea typeface="나눔스퀘어_ac Light"/>
              </a:rPr>
              <a:t> </a:t>
            </a:r>
            <a:r>
              <a:rPr lang="ko-KR" altLang="en-US" sz="2000" b="0" i="0" dirty="0">
                <a:solidFill>
                  <a:schemeClr val="tx1"/>
                </a:solidFill>
                <a:latin typeface="나눔스퀘어_ac Light"/>
                <a:ea typeface="나눔스퀘어_ac Light"/>
              </a:rPr>
              <a:t>교차 검증 개념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432800" y="4359425"/>
            <a:ext cx="1109253" cy="40011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 dirty="0">
                <a:solidFill>
                  <a:schemeClr val="tx1"/>
                </a:solidFill>
                <a:latin typeface="나눔스퀘어_ac Light"/>
                <a:ea typeface="나눔스퀘어_ac Light"/>
              </a:rPr>
              <a:t>03</a:t>
            </a:r>
            <a:r>
              <a:rPr lang="en-US" altLang="ko-KR" sz="2000" dirty="0">
                <a:solidFill>
                  <a:schemeClr val="tx1"/>
                </a:solidFill>
                <a:latin typeface="나눔스퀘어_ac Light"/>
                <a:ea typeface="나눔스퀘어_ac Light"/>
              </a:rPr>
              <a:t> </a:t>
            </a:r>
            <a:r>
              <a:rPr lang="ko-KR" altLang="en-US" sz="2000" dirty="0">
                <a:solidFill>
                  <a:schemeClr val="tx1"/>
                </a:solidFill>
                <a:latin typeface="나눔스퀘어_ac Light"/>
                <a:ea typeface="나눔스퀘어_ac Light"/>
              </a:rPr>
              <a:t>실습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90A8B7-C87D-4992-9236-4F3F475DF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69" y="1826703"/>
            <a:ext cx="15230512" cy="695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84105984">
            <a:extLst>
              <a:ext uri="{FF2B5EF4-FFF2-40B4-BE49-F238E27FC236}">
                <a16:creationId xmlns:a16="http://schemas.microsoft.com/office/drawing/2014/main" id="{CAF4F652-4BEC-49F7-8335-08857DA4B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68" y="2283903"/>
            <a:ext cx="6096333" cy="1808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8249478" y="-79907"/>
            <a:ext cx="3942522" cy="7249886"/>
          </a:xfrm>
          <a:prstGeom prst="rect">
            <a:avLst/>
          </a:prstGeom>
          <a:solidFill>
            <a:srgbClr val="EEE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612000" y="2700000"/>
            <a:ext cx="6559199" cy="861774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en-US" altLang="ko-KR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Naive</a:t>
            </a:r>
            <a:endParaRPr lang="ko-KR" altLang="en-US" sz="20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  <a:p>
            <a:pPr lvl="0">
              <a:defRPr lang="ko-KR" altLang="en-US"/>
            </a:pP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-순진하다</a:t>
            </a:r>
          </a:p>
          <a:p>
            <a:pPr lvl="0">
              <a:defRPr lang="ko-KR" altLang="en-US"/>
            </a:pP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-데이터셋의 모든 특징들이 동등하고 독립적이라고 가정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6947" y="1427059"/>
            <a:ext cx="3900427" cy="58477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 err="1">
                <a:solidFill>
                  <a:srgbClr val="505786"/>
                </a:solidFill>
                <a:latin typeface="나눔스퀘어 ExtraBold"/>
                <a:ea typeface="나눔스퀘어 ExtraBold"/>
              </a:rPr>
              <a:t>나이브</a:t>
            </a: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 </a:t>
            </a:r>
            <a:r>
              <a:rPr lang="ko-KR" altLang="en-US" sz="3200" dirty="0" err="1">
                <a:solidFill>
                  <a:srgbClr val="505786"/>
                </a:solidFill>
                <a:latin typeface="나눔스퀘어 ExtraBold"/>
                <a:ea typeface="나눔스퀘어 ExtraBold"/>
              </a:rPr>
              <a:t>베이즈</a:t>
            </a: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 개념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0483301" y="4455886"/>
            <a:ext cx="969790" cy="1006769"/>
          </a:xfrm>
          <a:prstGeom prst="rect">
            <a:avLst/>
          </a:prstGeom>
          <a:solidFill>
            <a:srgbClr val="5057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6" name="TextBox 19"/>
          <p:cNvSpPr txBox="1"/>
          <p:nvPr/>
        </p:nvSpPr>
        <p:spPr>
          <a:xfrm>
            <a:off x="611999" y="3780000"/>
            <a:ext cx="8028001" cy="938719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en-US" altLang="ko-KR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Bayes</a:t>
            </a:r>
            <a:endParaRPr lang="ko-KR" altLang="en-US" sz="20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  <a:p>
            <a:pPr lvl="0">
              <a:defRPr lang="ko-KR" altLang="en-US"/>
            </a:pP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ko-KR" altLang="en-US" sz="1500" b="1" dirty="0" err="1">
                <a:solidFill>
                  <a:srgbClr val="505786"/>
                </a:solidFill>
                <a:latin typeface="나눔스퀘어_ac Light"/>
                <a:ea typeface="나눔스퀘어_ac Light"/>
              </a:rPr>
              <a:t>베이즈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 정리</a:t>
            </a:r>
            <a:endParaRPr lang="en-US" altLang="ko-KR" sz="15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클래스 전체의 확률 분포 대비 특정 클래스에 속할 확률을 </a:t>
            </a:r>
            <a:r>
              <a:rPr lang="ko-KR" altLang="en-US" sz="1500" b="1" dirty="0" err="1">
                <a:solidFill>
                  <a:srgbClr val="505786"/>
                </a:solidFill>
                <a:latin typeface="나눔스퀘어_ac Light"/>
                <a:ea typeface="나눔스퀘어_ac Light"/>
              </a:rPr>
              <a:t>베이즈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 정리를 기반으로 계산</a:t>
            </a:r>
          </a:p>
        </p:txBody>
      </p:sp>
      <p:sp>
        <p:nvSpPr>
          <p:cNvPr id="27" name="TextBox 19"/>
          <p:cNvSpPr txBox="1"/>
          <p:nvPr/>
        </p:nvSpPr>
        <p:spPr>
          <a:xfrm>
            <a:off x="612000" y="4912224"/>
            <a:ext cx="5893200" cy="861774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en-US" altLang="ko-KR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Naïve Bayes Classification</a:t>
            </a:r>
          </a:p>
          <a:p>
            <a:pPr lvl="0">
              <a:defRPr lang="ko-KR" altLang="en-US"/>
            </a:pP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-가장 단순한 지도학습 중 하나</a:t>
            </a:r>
          </a:p>
          <a:p>
            <a:pPr lvl="0">
              <a:defRPr lang="ko-KR" altLang="en-US"/>
            </a:pP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Feature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와 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Label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이 필요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8249478" y="-79907"/>
            <a:ext cx="3942522" cy="7249886"/>
          </a:xfrm>
          <a:prstGeom prst="rect">
            <a:avLst/>
          </a:prstGeom>
          <a:solidFill>
            <a:srgbClr val="EEE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26947" y="1427059"/>
            <a:ext cx="3345788" cy="58477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 err="1">
                <a:solidFill>
                  <a:srgbClr val="505786"/>
                </a:solidFill>
                <a:latin typeface="나눔스퀘어 ExtraBold"/>
                <a:ea typeface="나눔스퀘어 ExtraBold"/>
              </a:rPr>
              <a:t>베이즈</a:t>
            </a: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 정리 개념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0483301" y="4455886"/>
            <a:ext cx="969790" cy="1006769"/>
          </a:xfrm>
          <a:prstGeom prst="rect">
            <a:avLst/>
          </a:prstGeom>
          <a:solidFill>
            <a:srgbClr val="5057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9927E289-2D93-4D48-B88A-50506F007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17" y="2361980"/>
            <a:ext cx="13401268" cy="667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44F821-42EF-43DE-B399-D7C791D51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20" y="2439335"/>
            <a:ext cx="3545615" cy="98070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44AF2E2-2014-444D-B341-5E0D9B1C8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20" y="4160418"/>
            <a:ext cx="7499134" cy="11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84880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8249478" y="-79907"/>
            <a:ext cx="3942522" cy="7249886"/>
          </a:xfrm>
          <a:prstGeom prst="rect">
            <a:avLst/>
          </a:prstGeom>
          <a:solidFill>
            <a:srgbClr val="EEE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612000" y="2700000"/>
            <a:ext cx="6559199" cy="1323439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장점</a:t>
            </a: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간단하고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, 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빠르며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, 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비교적 정확함</a:t>
            </a:r>
            <a:endParaRPr lang="en-US" altLang="ko-KR" sz="15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노이즈와 결측 데이터가 있어도 잘 수행함</a:t>
            </a:r>
            <a:endParaRPr lang="en-US" altLang="ko-KR" sz="15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예측과 관련 있는 추정 확률을 얻기 쉬움</a:t>
            </a:r>
            <a:endParaRPr lang="en-US" altLang="ko-KR" sz="15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  <a:p>
            <a:pPr lvl="0">
              <a:defRPr lang="ko-KR" altLang="en-US"/>
            </a:pPr>
            <a:endParaRPr lang="ko-KR" altLang="en-US" sz="15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6947" y="1427059"/>
            <a:ext cx="4166525" cy="58477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 err="1">
                <a:solidFill>
                  <a:srgbClr val="505786"/>
                </a:solidFill>
                <a:latin typeface="나눔스퀘어 ExtraBold"/>
                <a:ea typeface="나눔스퀘어 ExtraBold"/>
              </a:rPr>
              <a:t>나이브</a:t>
            </a: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 </a:t>
            </a:r>
            <a:r>
              <a:rPr lang="ko-KR" altLang="en-US" sz="3200" dirty="0" err="1">
                <a:solidFill>
                  <a:srgbClr val="505786"/>
                </a:solidFill>
                <a:latin typeface="나눔스퀘어 ExtraBold"/>
                <a:ea typeface="나눔스퀘어 ExtraBold"/>
              </a:rPr>
              <a:t>베이즈</a:t>
            </a: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 장단점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0483301" y="4455886"/>
            <a:ext cx="969790" cy="1006769"/>
          </a:xfrm>
          <a:prstGeom prst="rect">
            <a:avLst/>
          </a:prstGeom>
          <a:solidFill>
            <a:srgbClr val="5057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6" name="TextBox 19"/>
          <p:cNvSpPr txBox="1"/>
          <p:nvPr/>
        </p:nvSpPr>
        <p:spPr>
          <a:xfrm>
            <a:off x="612000" y="4126829"/>
            <a:ext cx="8028001" cy="1169551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단점</a:t>
            </a:r>
          </a:p>
          <a:p>
            <a:pPr lvl="0">
              <a:defRPr lang="ko-KR" altLang="en-US"/>
            </a:pP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feature 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간의 독립성이 있어야 함 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(but, 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실제 데이터에서 모든 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feature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가 독립인 경우 </a:t>
            </a:r>
            <a:r>
              <a:rPr lang="ko-KR" altLang="en-US" sz="1500" b="1" dirty="0" err="1">
                <a:solidFill>
                  <a:srgbClr val="505786"/>
                </a:solidFill>
                <a:latin typeface="나눔스퀘어_ac Light"/>
                <a:ea typeface="나눔스퀘어_ac Light"/>
              </a:rPr>
              <a:t>드뭄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)</a:t>
            </a: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수치 속성으로 구성된 많은 데이터셋에 대해 이상적이지 않음</a:t>
            </a:r>
            <a:endParaRPr lang="en-US" altLang="ko-KR" sz="15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추정된 확률은 예측된 범주보다 덜 신뢰적임 </a:t>
            </a:r>
          </a:p>
        </p:txBody>
      </p:sp>
    </p:spTree>
    <p:extLst>
      <p:ext uri="{BB962C8B-B14F-4D97-AF65-F5344CB8AC3E}">
        <p14:creationId xmlns:p14="http://schemas.microsoft.com/office/powerpoint/2010/main" val="419020369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8249478" y="-79907"/>
            <a:ext cx="3942522" cy="7249886"/>
          </a:xfrm>
          <a:prstGeom prst="rect">
            <a:avLst/>
          </a:prstGeom>
          <a:solidFill>
            <a:srgbClr val="EEE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612000" y="2206516"/>
            <a:ext cx="6559199" cy="861774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날씨</a:t>
            </a:r>
            <a:r>
              <a:rPr lang="en-US" altLang="ko-KR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, </a:t>
            </a: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기온에 따른 축구 </a:t>
            </a:r>
            <a:r>
              <a:rPr lang="en-US" altLang="ko-KR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play </a:t>
            </a: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여부</a:t>
            </a:r>
            <a:endParaRPr lang="en-US" altLang="ko-KR" sz="20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Ex) Weather – Overcast, Temperature – Mild</a:t>
            </a: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	=&gt; Play Yes? No?</a:t>
            </a:r>
            <a:endParaRPr lang="ko-KR" altLang="en-US" sz="15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6945" y="1427059"/>
            <a:ext cx="3756156" cy="58477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 err="1">
                <a:solidFill>
                  <a:srgbClr val="505786"/>
                </a:solidFill>
                <a:latin typeface="나눔스퀘어 ExtraBold"/>
                <a:ea typeface="나눔스퀘어 ExtraBold"/>
              </a:rPr>
              <a:t>나이브</a:t>
            </a: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 </a:t>
            </a:r>
            <a:r>
              <a:rPr lang="ko-KR" altLang="en-US" sz="3200" dirty="0" err="1">
                <a:solidFill>
                  <a:srgbClr val="505786"/>
                </a:solidFill>
                <a:latin typeface="나눔스퀘어 ExtraBold"/>
                <a:ea typeface="나눔스퀘어 ExtraBold"/>
              </a:rPr>
              <a:t>베이즈</a:t>
            </a: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 실습</a:t>
            </a:r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0EF2569D-2530-4607-910E-B7A1716C63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204" y="1427059"/>
            <a:ext cx="2657475" cy="50482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412020D-4297-4F89-AA82-D55DBF131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" y="3283784"/>
            <a:ext cx="3871101" cy="319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4009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8249478" y="-79907"/>
            <a:ext cx="3942522" cy="7249886"/>
          </a:xfrm>
          <a:prstGeom prst="rect">
            <a:avLst/>
          </a:prstGeom>
          <a:solidFill>
            <a:srgbClr val="EEE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26947" y="1427059"/>
            <a:ext cx="1826141" cy="58477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교차검증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0483301" y="4455886"/>
            <a:ext cx="969790" cy="1006769"/>
          </a:xfrm>
          <a:prstGeom prst="rect">
            <a:avLst/>
          </a:prstGeom>
          <a:solidFill>
            <a:srgbClr val="5057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7B9D5F0-7DE7-4509-93E2-6661173D53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947" y="2090136"/>
            <a:ext cx="13529548" cy="6022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384105424">
            <a:extLst>
              <a:ext uri="{FF2B5EF4-FFF2-40B4-BE49-F238E27FC236}">
                <a16:creationId xmlns:a16="http://schemas.microsoft.com/office/drawing/2014/main" id="{540EBBDF-DEE0-4E1C-98B6-290A00C4AE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47" y="2547337"/>
            <a:ext cx="7113990" cy="802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29A004EC-92E9-4E8A-A525-F0E848CA7B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946" y="3149580"/>
            <a:ext cx="16059801" cy="573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7" name="_x384104864">
            <a:extLst>
              <a:ext uri="{FF2B5EF4-FFF2-40B4-BE49-F238E27FC236}">
                <a16:creationId xmlns:a16="http://schemas.microsoft.com/office/drawing/2014/main" id="{844342D8-1C56-4FED-A090-653AA9C03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47" y="3606780"/>
            <a:ext cx="7113990" cy="3015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8">
            <a:extLst>
              <a:ext uri="{FF2B5EF4-FFF2-40B4-BE49-F238E27FC236}">
                <a16:creationId xmlns:a16="http://schemas.microsoft.com/office/drawing/2014/main" id="{C34A3BC1-C8AE-40EB-8E5A-30711979A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944813"/>
            <a:ext cx="11337014" cy="35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9" name="_x383049728">
            <a:extLst>
              <a:ext uri="{FF2B5EF4-FFF2-40B4-BE49-F238E27FC236}">
                <a16:creationId xmlns:a16="http://schemas.microsoft.com/office/drawing/2014/main" id="{FA868637-C1EB-4D15-9105-0E157422F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21035"/>
            <a:ext cx="5021943" cy="301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8249478" y="-79907"/>
            <a:ext cx="3942522" cy="7249886"/>
          </a:xfrm>
          <a:prstGeom prst="rect">
            <a:avLst/>
          </a:prstGeom>
          <a:solidFill>
            <a:srgbClr val="EEE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612000" y="2700000"/>
            <a:ext cx="7637478" cy="861774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장점</a:t>
            </a: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모든 데이터셋을 평가에 활용 가능 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(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데이터 편중을 막을 수 있음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, overfit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 방지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)</a:t>
            </a:r>
          </a:p>
          <a:p>
            <a:pPr lvl="0">
              <a:defRPr lang="ko-KR" altLang="en-US"/>
            </a:pP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모든 데이터셋을 훈련에 활용 가능 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(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정확도 향상 가능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, 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데이터 부족으로 인한 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underfitting 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방지 가능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6947" y="1427059"/>
            <a:ext cx="3201517" cy="58477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교차검증 장단점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0483301" y="4455886"/>
            <a:ext cx="969790" cy="1006769"/>
          </a:xfrm>
          <a:prstGeom prst="rect">
            <a:avLst/>
          </a:prstGeom>
          <a:solidFill>
            <a:srgbClr val="5057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6" name="TextBox 19"/>
          <p:cNvSpPr txBox="1"/>
          <p:nvPr/>
        </p:nvSpPr>
        <p:spPr>
          <a:xfrm>
            <a:off x="612000" y="4251384"/>
            <a:ext cx="8028001" cy="707886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단점</a:t>
            </a:r>
            <a:endParaRPr lang="en-US" altLang="ko-KR" sz="20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  <a:p>
            <a:pPr lvl="0">
              <a:defRPr lang="ko-KR" altLang="en-US"/>
            </a:pPr>
            <a:r>
              <a:rPr lang="ko-KR" altLang="en-US" sz="20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-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Iteration 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횟수가 많기 때문에 모델 훈련</a:t>
            </a:r>
            <a:r>
              <a:rPr lang="en-US" altLang="ko-KR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/</a:t>
            </a:r>
            <a:r>
              <a:rPr lang="ko-KR" altLang="en-US" sz="1500" b="1" dirty="0">
                <a:solidFill>
                  <a:srgbClr val="505786"/>
                </a:solidFill>
                <a:latin typeface="나눔스퀘어_ac Light"/>
                <a:ea typeface="나눔스퀘어_ac Light"/>
              </a:rPr>
              <a:t>평가 시간이 오래 걸림</a:t>
            </a:r>
            <a:endParaRPr lang="en-US" altLang="ko-KR" sz="1500" b="1" dirty="0">
              <a:solidFill>
                <a:srgbClr val="505786"/>
              </a:solidFill>
              <a:latin typeface="나눔스퀘어_ac Light"/>
              <a:ea typeface="나눔스퀘어_ac Light"/>
            </a:endParaRPr>
          </a:p>
        </p:txBody>
      </p:sp>
    </p:spTree>
    <p:extLst>
      <p:ext uri="{BB962C8B-B14F-4D97-AF65-F5344CB8AC3E}">
        <p14:creationId xmlns:p14="http://schemas.microsoft.com/office/powerpoint/2010/main" val="100753433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8249478" y="-79907"/>
            <a:ext cx="3942522" cy="7249886"/>
          </a:xfrm>
          <a:prstGeom prst="rect">
            <a:avLst/>
          </a:prstGeom>
          <a:solidFill>
            <a:srgbClr val="EEE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26945" y="1427059"/>
            <a:ext cx="2791149" cy="58477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>
                <a:solidFill>
                  <a:srgbClr val="505786"/>
                </a:solidFill>
                <a:latin typeface="나눔스퀘어 ExtraBold"/>
                <a:ea typeface="나눔스퀘어 ExtraBold"/>
              </a:rPr>
              <a:t>교차검증 실습</a:t>
            </a: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207</Words>
  <Application>Microsoft Office PowerPoint</Application>
  <PresentationFormat>와이드스크린</PresentationFormat>
  <Paragraphs>40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나눔스퀘어 Light</vt:lpstr>
      <vt:lpstr>Calibri</vt:lpstr>
      <vt:lpstr>나눔스퀘어_ac Light</vt:lpstr>
      <vt:lpstr>나눔스퀘어 ExtraBold</vt:lpstr>
      <vt:lpstr>나눔스퀘어_ac ExtraBold</vt:lpstr>
      <vt:lpstr>Calibri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조수빈</cp:lastModifiedBy>
  <cp:revision>318</cp:revision>
  <dcterms:created xsi:type="dcterms:W3CDTF">2017-12-08T06:13:01Z</dcterms:created>
  <dcterms:modified xsi:type="dcterms:W3CDTF">2021-04-29T07:38:05Z</dcterms:modified>
</cp:coreProperties>
</file>

<file path=docProps/thumbnail.jpeg>
</file>